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02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0E1DF-624B-4288-AFA5-A421EBCAD8D6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1F509-E9A6-40BB-95FB-13FFD4BD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38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blipFill rotWithShape="0">
          <a:blip r:embed="rId2"/>
          <a:stretch>
            <a:fillRect b="-69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049" descr="5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1" name="Rectangle 27"/>
          <p:cNvSpPr>
            <a:spLocks noGrp="1"/>
          </p:cNvSpPr>
          <p:nvPr>
            <p:ph type="ctrTitle"/>
          </p:nvPr>
        </p:nvSpPr>
        <p:spPr>
          <a:xfrm>
            <a:off x="468313" y="2108200"/>
            <a:ext cx="8207375" cy="9604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sz="3400" b="0" kern="1200">
                <a:ea typeface="微软雅黑" pitchFamily="2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Rectangle 31"/>
          <p:cNvSpPr>
            <a:spLocks noGrp="1"/>
          </p:cNvSpPr>
          <p:nvPr>
            <p:ph type="subTitle" idx="1" hasCustomPrompt="1"/>
          </p:nvPr>
        </p:nvSpPr>
        <p:spPr>
          <a:xfrm>
            <a:off x="469900" y="3070225"/>
            <a:ext cx="8207375" cy="7207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marL="0" lvl="0" indent="0" algn="ctr">
              <a:buNone/>
              <a:defRPr sz="2400" b="0" kern="1200">
                <a:ea typeface="微软雅黑" pitchFamily="2" charset="-122"/>
              </a:defRPr>
            </a:lvl1pPr>
            <a:lvl2pPr marL="457200" lvl="1" indent="-457200" algn="ctr">
              <a:buNone/>
              <a:defRPr sz="1800" b="1" kern="1200">
                <a:ea typeface="华文细黑" pitchFamily="2" charset="-122"/>
              </a:defRPr>
            </a:lvl2pPr>
            <a:lvl3pPr marL="914400" lvl="2" indent="-914400" algn="ctr">
              <a:buNone/>
              <a:defRPr sz="1800" b="1" kern="1200">
                <a:ea typeface="华文细黑" pitchFamily="2" charset="-122"/>
              </a:defRPr>
            </a:lvl3pPr>
            <a:lvl4pPr marL="1371600" lvl="3" indent="-1371600" algn="ctr">
              <a:buNone/>
              <a:defRPr sz="1800" b="1" kern="1200">
                <a:ea typeface="华文细黑" pitchFamily="2" charset="-122"/>
              </a:defRPr>
            </a:lvl4pPr>
            <a:lvl5pPr marL="1828800" lvl="4" indent="-1828800" algn="ctr">
              <a:buNone/>
              <a:defRPr sz="1800" b="1" kern="1200">
                <a:ea typeface="华文细黑" pitchFamily="2" charset="-122"/>
              </a:defRPr>
            </a:lvl5pPr>
          </a:lstStyle>
          <a:p>
            <a:pPr lvl="0"/>
            <a:r>
              <a:rPr lang="zh-CN" altLang="en-US"/>
              <a:t>单击添加署名或公司信息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altLang="en-US" dirty="0"/>
              <a:t>Page </a:t>
            </a:r>
            <a:r>
              <a:rPr lang="de-DE" altLang="en-US" sz="1000" b="1" dirty="0">
                <a:sym typeface="MS UI Gothic" pitchFamily="2" charset="-128"/>
              </a:rPr>
              <a:t></a:t>
            </a:r>
            <a:r>
              <a:rPr lang="de-DE" altLang="en-US" sz="1000" b="1" dirty="0"/>
              <a:t> </a:t>
            </a:r>
            <a:fld id="{9A0DB2DC-4C9A-4742-B13C-FB6460FD3503}" type="slidenum">
              <a:rPr lang="zh-CN" altLang="en-US" sz="1000" b="1" dirty="0"/>
              <a:t>‹#›</a:t>
            </a:fld>
            <a:endParaRPr lang="en-US" altLang="x-none" sz="1000" b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5035" y="190500"/>
            <a:ext cx="2052240" cy="61182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90500"/>
            <a:ext cx="6037751" cy="61182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altLang="en-US" dirty="0"/>
              <a:t>Page </a:t>
            </a:r>
            <a:r>
              <a:rPr lang="de-DE" altLang="en-US" sz="1000" b="1" dirty="0">
                <a:sym typeface="MS UI Gothic" pitchFamily="2" charset="-128"/>
              </a:rPr>
              <a:t></a:t>
            </a:r>
            <a:r>
              <a:rPr lang="de-DE" altLang="en-US" sz="1000" b="1" dirty="0"/>
              <a:t> </a:t>
            </a:r>
            <a:fld id="{9A0DB2DC-4C9A-4742-B13C-FB6460FD3503}" type="slidenum">
              <a:rPr lang="zh-CN" altLang="en-US" sz="1000" b="1" dirty="0"/>
              <a:t>‹#›</a:t>
            </a:fld>
            <a:endParaRPr lang="en-US" altLang="x-none" sz="1000" b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altLang="en-US" dirty="0"/>
              <a:t>Page </a:t>
            </a:r>
            <a:r>
              <a:rPr lang="de-DE" altLang="en-US" sz="1000" b="1" dirty="0">
                <a:sym typeface="MS UI Gothic" pitchFamily="2" charset="-128"/>
              </a:rPr>
              <a:t></a:t>
            </a:r>
            <a:r>
              <a:rPr lang="de-DE" altLang="en-US" sz="1000" b="1" dirty="0"/>
              <a:t> </a:t>
            </a:r>
            <a:fld id="{9A0DB2DC-4C9A-4742-B13C-FB6460FD3503}" type="slidenum">
              <a:rPr lang="zh-CN" altLang="en-US" sz="1000" b="1" dirty="0"/>
              <a:t>‹#›</a:t>
            </a:fld>
            <a:endParaRPr lang="en-US" altLang="x-none" sz="1000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altLang="en-US" dirty="0"/>
              <a:t>Page </a:t>
            </a:r>
            <a:r>
              <a:rPr lang="de-DE" altLang="en-US" sz="1000" b="1" dirty="0">
                <a:sym typeface="MS UI Gothic" pitchFamily="2" charset="-128"/>
              </a:rPr>
              <a:t></a:t>
            </a:r>
            <a:r>
              <a:rPr lang="de-DE" altLang="en-US" sz="1000" b="1" dirty="0"/>
              <a:t> </a:t>
            </a:r>
            <a:fld id="{9A0DB2DC-4C9A-4742-B13C-FB6460FD3503}" type="slidenum">
              <a:rPr lang="zh-CN" altLang="en-US" sz="1000" b="1" dirty="0"/>
              <a:t>‹#›</a:t>
            </a:fld>
            <a:endParaRPr lang="en-US" altLang="x-none" sz="1000" b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1614" cy="5183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074" y="1125538"/>
            <a:ext cx="4021614" cy="5183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altLang="en-US" dirty="0"/>
              <a:t>Page </a:t>
            </a:r>
            <a:r>
              <a:rPr lang="de-DE" altLang="en-US" sz="1000" b="1" dirty="0">
                <a:sym typeface="MS UI Gothic" pitchFamily="2" charset="-128"/>
              </a:rPr>
              <a:t></a:t>
            </a:r>
            <a:r>
              <a:rPr lang="de-DE" altLang="en-US" sz="1000" b="1" dirty="0"/>
              <a:t> </a:t>
            </a:r>
            <a:fld id="{9A0DB2DC-4C9A-4742-B13C-FB6460FD3503}" type="slidenum">
              <a:rPr lang="zh-CN" altLang="en-US" sz="1000" b="1" dirty="0"/>
              <a:t>‹#›</a:t>
            </a:fld>
            <a:endParaRPr lang="en-US" altLang="x-none" sz="1000" b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altLang="en-US" dirty="0"/>
              <a:t>Page </a:t>
            </a:r>
            <a:r>
              <a:rPr lang="de-DE" altLang="en-US" sz="1000" b="1" dirty="0">
                <a:sym typeface="MS UI Gothic" pitchFamily="2" charset="-128"/>
              </a:rPr>
              <a:t></a:t>
            </a:r>
            <a:r>
              <a:rPr lang="de-DE" altLang="en-US" sz="1000" b="1" dirty="0"/>
              <a:t> </a:t>
            </a:r>
            <a:fld id="{9A0DB2DC-4C9A-4742-B13C-FB6460FD3503}" type="slidenum">
              <a:rPr lang="zh-CN" altLang="en-US" sz="1000" b="1" dirty="0"/>
              <a:t>‹#›</a:t>
            </a:fld>
            <a:endParaRPr lang="en-US" altLang="x-none" sz="1000" b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altLang="en-US" dirty="0"/>
              <a:t>Page </a:t>
            </a:r>
            <a:r>
              <a:rPr lang="de-DE" altLang="en-US" sz="1000" b="1" dirty="0">
                <a:sym typeface="MS UI Gothic" pitchFamily="2" charset="-128"/>
              </a:rPr>
              <a:t></a:t>
            </a:r>
            <a:r>
              <a:rPr lang="de-DE" altLang="en-US" sz="1000" b="1" dirty="0"/>
              <a:t> </a:t>
            </a:r>
            <a:fld id="{9A0DB2DC-4C9A-4742-B13C-FB6460FD3503}" type="slidenum">
              <a:rPr lang="zh-CN" altLang="en-US" sz="1000" b="1" dirty="0"/>
              <a:t>‹#›</a:t>
            </a:fld>
            <a:endParaRPr lang="en-US" altLang="x-none" sz="1000" b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altLang="en-US" dirty="0"/>
              <a:t>Page </a:t>
            </a:r>
            <a:r>
              <a:rPr lang="de-DE" altLang="en-US" sz="1000" b="1" dirty="0">
                <a:sym typeface="MS UI Gothic" pitchFamily="2" charset="-128"/>
              </a:rPr>
              <a:t></a:t>
            </a:r>
            <a:r>
              <a:rPr lang="de-DE" altLang="en-US" sz="1000" b="1" dirty="0"/>
              <a:t> </a:t>
            </a:r>
            <a:fld id="{9A0DB2DC-4C9A-4742-B13C-FB6460FD3503}" type="slidenum">
              <a:rPr lang="zh-CN" altLang="en-US" sz="1000" b="1" dirty="0"/>
              <a:t>‹#›</a:t>
            </a:fld>
            <a:endParaRPr lang="en-US" altLang="x-none" sz="1000" b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altLang="en-US" dirty="0"/>
              <a:t>Page </a:t>
            </a:r>
            <a:r>
              <a:rPr lang="de-DE" altLang="en-US" sz="1000" b="1" dirty="0">
                <a:sym typeface="MS UI Gothic" pitchFamily="2" charset="-128"/>
              </a:rPr>
              <a:t></a:t>
            </a:r>
            <a:r>
              <a:rPr lang="de-DE" altLang="en-US" sz="1000" b="1" dirty="0"/>
              <a:t> </a:t>
            </a:r>
            <a:fld id="{9A0DB2DC-4C9A-4742-B13C-FB6460FD3503}" type="slidenum">
              <a:rPr lang="zh-CN" altLang="en-US" sz="1000" b="1" dirty="0"/>
              <a:t>‹#›</a:t>
            </a:fld>
            <a:endParaRPr lang="en-US" altLang="x-none" sz="1000" b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altLang="en-US" dirty="0"/>
              <a:t>Page </a:t>
            </a:r>
            <a:r>
              <a:rPr lang="de-DE" altLang="en-US" sz="1000" b="1" dirty="0">
                <a:sym typeface="MS UI Gothic" pitchFamily="2" charset="-128"/>
              </a:rPr>
              <a:t></a:t>
            </a:r>
            <a:r>
              <a:rPr lang="de-DE" altLang="en-US" sz="1000" b="1" dirty="0"/>
              <a:t> </a:t>
            </a:r>
            <a:fld id="{9A0DB2DC-4C9A-4742-B13C-FB6460FD3503}" type="slidenum">
              <a:rPr lang="zh-CN" altLang="en-US" sz="1000" b="1" dirty="0"/>
              <a:t>‹#›</a:t>
            </a:fld>
            <a:endParaRPr lang="en-US" altLang="x-none" sz="1000" b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 b="-69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25" descr="5-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7" name="Rectangle 31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07375" cy="5183187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灯片编号占位符 1027"/>
          <p:cNvSpPr>
            <a:spLocks noGrp="1"/>
          </p:cNvSpPr>
          <p:nvPr>
            <p:ph type="sldNum" sz="quarter" idx="4"/>
          </p:nvPr>
        </p:nvSpPr>
        <p:spPr>
          <a:xfrm>
            <a:off x="468313" y="6524625"/>
            <a:ext cx="1439862" cy="1968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000" b="1"/>
            </a:lvl1pPr>
          </a:lstStyle>
          <a:p>
            <a:pPr lvl="0"/>
            <a:r>
              <a:rPr lang="de-DE" altLang="en-US" dirty="0"/>
              <a:t>Page </a:t>
            </a:r>
            <a:r>
              <a:rPr lang="de-DE" altLang="en-US" sz="1000" b="1" dirty="0">
                <a:sym typeface="MS UI Gothic" pitchFamily="2" charset="-128"/>
              </a:rPr>
              <a:t></a:t>
            </a:r>
            <a:r>
              <a:rPr lang="de-DE" altLang="en-US" sz="1000" b="1" dirty="0"/>
              <a:t> </a:t>
            </a:r>
            <a:fld id="{9A0DB2DC-4C9A-4742-B13C-FB6460FD3503}" type="slidenum">
              <a:rPr lang="zh-CN" altLang="en-US" sz="1000" b="1" dirty="0"/>
              <a:t>‹#›</a:t>
            </a:fld>
            <a:endParaRPr lang="en-US" altLang="x-none" sz="1000" b="1" dirty="0"/>
          </a:p>
        </p:txBody>
      </p:sp>
      <p:sp>
        <p:nvSpPr>
          <p:cNvPr id="1029" name="Rectangle 27"/>
          <p:cNvSpPr>
            <a:spLocks noGrp="1"/>
          </p:cNvSpPr>
          <p:nvPr>
            <p:ph type="title"/>
          </p:nvPr>
        </p:nvSpPr>
        <p:spPr>
          <a:xfrm>
            <a:off x="469900" y="190500"/>
            <a:ext cx="8207375" cy="7905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marL="0" lvl="0" indent="0" algn="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0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n"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n"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sz="1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n"/>
        <a:defRPr sz="1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1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使用</a:t>
            </a:r>
            <a:r>
              <a:rPr lang="zh-CN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威尼尔手持设备验证波义尔</a:t>
            </a:r>
            <a:r>
              <a:rPr lang="zh-CN" alt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定律</a:t>
            </a:r>
            <a:endParaRPr lang="en-US" altLang="zh-C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73074" y="3318827"/>
            <a:ext cx="8207375" cy="720725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探究压强与温度、体积的关系</a:t>
            </a:r>
          </a:p>
        </p:txBody>
      </p:sp>
      <p:sp>
        <p:nvSpPr>
          <p:cNvPr id="4" name="副标题 2"/>
          <p:cNvSpPr>
            <a:spLocks noGrp="1"/>
          </p:cNvSpPr>
          <p:nvPr/>
        </p:nvSpPr>
        <p:spPr>
          <a:xfrm>
            <a:off x="473075" y="2958465"/>
            <a:ext cx="8207375" cy="7207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微软雅黑" pitchFamily="2" charset="-122"/>
                <a:cs typeface="+mn-cs"/>
              </a:defRPr>
            </a:lvl1pPr>
            <a:lvl2pPr marL="457200" lvl="1" indent="-457200" algn="ctr" defTabSz="91440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华文细黑" pitchFamily="2" charset="-122"/>
                <a:cs typeface="+mn-cs"/>
              </a:defRPr>
            </a:lvl2pPr>
            <a:lvl3pPr marL="914400" lvl="2" indent="-914400" algn="ctr" defTabSz="91440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华文细黑" pitchFamily="2" charset="-122"/>
                <a:cs typeface="+mn-cs"/>
              </a:defRPr>
            </a:lvl3pPr>
            <a:lvl4pPr marL="1371600" lvl="3" indent="-1371600" algn="ctr" defTabSz="91440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华文细黑" pitchFamily="2" charset="-122"/>
                <a:cs typeface="+mn-cs"/>
              </a:defRPr>
            </a:lvl4pPr>
            <a:lvl5pPr marL="1828800" lvl="4" indent="-18288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华文细黑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987" y="1"/>
            <a:ext cx="4840691" cy="518984"/>
            <a:chOff x="39987" y="1"/>
            <a:chExt cx="4840691" cy="51898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" y="1"/>
              <a:ext cx="664107" cy="51898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04094" y="74827"/>
              <a:ext cx="4176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上海江凤光学仪器有限公司</a:t>
              </a:r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98757" y="6293701"/>
            <a:ext cx="364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http://www.shanghaijf.cn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前言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 dirty="0"/>
              <a:t>在</a:t>
            </a:r>
            <a:r>
              <a:rPr lang="en-US" altLang="zh-CN" sz="1600" dirty="0"/>
              <a:t>1662</a:t>
            </a:r>
            <a:r>
              <a:rPr lang="zh-CN" altLang="en-US" sz="1600" dirty="0"/>
              <a:t>年，英国化学家波义耳根据实验结果提出：</a:t>
            </a:r>
            <a:r>
              <a:rPr lang="en-US" altLang="zh-CN" sz="1600" u="sng" dirty="0">
                <a:solidFill>
                  <a:srgbClr val="0070C0"/>
                </a:solidFill>
              </a:rPr>
              <a:t>“</a:t>
            </a:r>
            <a:r>
              <a:rPr lang="zh-CN" altLang="en-US" sz="1600" u="sng" dirty="0">
                <a:solidFill>
                  <a:srgbClr val="0070C0"/>
                </a:solidFill>
              </a:rPr>
              <a:t>在密闭容器中的定量气体，在恒温下，气体的压强和体积成反比关系。</a:t>
            </a:r>
            <a:r>
              <a:rPr lang="en-US" altLang="zh-CN" sz="1600" u="sng" dirty="0"/>
              <a:t>”</a:t>
            </a:r>
            <a:r>
              <a:rPr lang="zh-CN" altLang="en-US" sz="1600" dirty="0"/>
              <a:t>称之为</a:t>
            </a:r>
            <a:r>
              <a:rPr lang="zh-CN" altLang="en-US" sz="1600" dirty="0">
                <a:solidFill>
                  <a:srgbClr val="0070C0"/>
                </a:solidFill>
              </a:rPr>
              <a:t>波义耳定律</a:t>
            </a:r>
            <a:r>
              <a:rPr lang="zh-CN" altLang="en-US" sz="1600" dirty="0"/>
              <a:t>。这是人类历史上第一个被发现的</a:t>
            </a:r>
            <a:r>
              <a:rPr lang="en-US" altLang="zh-CN" sz="1600" dirty="0"/>
              <a:t>“</a:t>
            </a:r>
            <a:r>
              <a:rPr lang="zh-CN" altLang="en-US" sz="1600" dirty="0"/>
              <a:t>定律</a:t>
            </a:r>
            <a:r>
              <a:rPr lang="en-US" altLang="zh-CN" sz="1600" dirty="0"/>
              <a:t>”</a:t>
            </a:r>
            <a:r>
              <a:rPr lang="zh-CN" altLang="en-US" sz="1600" dirty="0"/>
              <a:t>。</a:t>
            </a:r>
          </a:p>
          <a:p>
            <a:r>
              <a:rPr lang="zh-CN" altLang="en-US" sz="1600" dirty="0"/>
              <a:t>公式：</a:t>
            </a:r>
            <a:r>
              <a:rPr lang="en-US" altLang="zh-CN" sz="1400" dirty="0">
                <a:solidFill>
                  <a:schemeClr val="tx1"/>
                </a:solidFill>
                <a:sym typeface="+mn-ea"/>
              </a:rPr>
              <a:t>V=C/P</a:t>
            </a:r>
          </a:p>
          <a:p>
            <a:pPr marL="0" indent="0">
              <a:buNone/>
            </a:pP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                   V是指气体的体积，P指压强，C为一常数。</a:t>
            </a:r>
          </a:p>
          <a:p>
            <a:pPr marL="0" indent="0">
              <a:buNone/>
            </a:pPr>
            <a:r>
              <a:rPr lang="zh-CN" altLang="en-US" sz="1400" dirty="0">
                <a:sym typeface="+mn-ea"/>
              </a:rPr>
              <a:t>                   这个公式又可以继续推导，理想气体的体积与压强的乘积成为一定的常数，即：  PV=C    （constant）。</a:t>
            </a:r>
            <a:endParaRPr lang="zh-CN" altLang="en-US" sz="1400" dirty="0"/>
          </a:p>
          <a:p>
            <a:pPr marL="0" indent="0">
              <a:buNone/>
            </a:pPr>
            <a:r>
              <a:rPr lang="zh-CN" altLang="en-US" sz="1400" dirty="0">
                <a:sym typeface="+mn-ea"/>
              </a:rPr>
              <a:t>                   如果在温度相同的状态下，A、B两种状态下的气体关系式可表示成：P</a:t>
            </a:r>
            <a:r>
              <a:rPr lang="zh-CN" altLang="en-US" sz="1400" baseline="-25000" dirty="0">
                <a:sym typeface="+mn-ea"/>
              </a:rPr>
              <a:t>A</a:t>
            </a:r>
            <a:r>
              <a:rPr lang="zh-CN" altLang="en-US" sz="1400" dirty="0">
                <a:sym typeface="+mn-ea"/>
              </a:rPr>
              <a:t>·V</a:t>
            </a:r>
            <a:r>
              <a:rPr lang="zh-CN" altLang="en-US" sz="1400" baseline="-25000" dirty="0">
                <a:sym typeface="+mn-ea"/>
              </a:rPr>
              <a:t>A</a:t>
            </a:r>
            <a:r>
              <a:rPr lang="zh-CN" altLang="en-US" sz="1400" dirty="0">
                <a:sym typeface="+mn-ea"/>
              </a:rPr>
              <a:t>=P</a:t>
            </a:r>
            <a:r>
              <a:rPr lang="zh-CN" altLang="en-US" sz="1400" baseline="-25000" dirty="0">
                <a:sym typeface="+mn-ea"/>
              </a:rPr>
              <a:t>B</a:t>
            </a:r>
            <a:r>
              <a:rPr lang="zh-CN" altLang="en-US" sz="1400" dirty="0">
                <a:sym typeface="+mn-ea"/>
              </a:rPr>
              <a:t>·V</a:t>
            </a:r>
            <a:r>
              <a:rPr lang="zh-CN" altLang="en-US" sz="1400" baseline="-25000" dirty="0">
                <a:sym typeface="+mn-ea"/>
              </a:rPr>
              <a:t>B</a:t>
            </a:r>
            <a:endParaRPr lang="zh-CN" altLang="en-US" sz="1400" baseline="-25000" dirty="0"/>
          </a:p>
          <a:p>
            <a:pPr marL="0" indent="0">
              <a:buNone/>
            </a:pPr>
            <a:r>
              <a:rPr lang="zh-CN" altLang="en-US" sz="1400" dirty="0">
                <a:sym typeface="+mn-ea"/>
              </a:rPr>
              <a:t>                   习惯上，这个公式会写成： </a:t>
            </a:r>
            <a:r>
              <a:rPr lang="en-US" altLang="zh-CN" sz="1400" dirty="0">
                <a:sym typeface="+mn-ea"/>
              </a:rPr>
              <a:t>P</a:t>
            </a:r>
            <a:r>
              <a:rPr lang="en-US" altLang="zh-CN" sz="1400" baseline="-25000" dirty="0">
                <a:sym typeface="+mn-ea"/>
              </a:rPr>
              <a:t>2</a:t>
            </a:r>
            <a:r>
              <a:rPr lang="en-US" altLang="zh-CN" sz="1400" dirty="0">
                <a:sym typeface="+mn-ea"/>
              </a:rPr>
              <a:t>=P</a:t>
            </a:r>
            <a:r>
              <a:rPr lang="en-US" altLang="zh-CN" sz="1400" baseline="-25000" dirty="0">
                <a:sym typeface="+mn-ea"/>
              </a:rPr>
              <a:t>1</a:t>
            </a:r>
            <a:r>
              <a:rPr lang="zh-CN" altLang="en-US" sz="1400" dirty="0">
                <a:sym typeface="+mn-ea"/>
              </a:rPr>
              <a:t>·</a:t>
            </a:r>
            <a:r>
              <a:rPr lang="en-US" altLang="zh-CN" sz="1400" dirty="0">
                <a:sym typeface="+mn-ea"/>
              </a:rPr>
              <a:t>V</a:t>
            </a:r>
            <a:r>
              <a:rPr lang="en-US" altLang="zh-CN" sz="1400" baseline="-25000" dirty="0">
                <a:sym typeface="+mn-ea"/>
              </a:rPr>
              <a:t>1</a:t>
            </a:r>
            <a:r>
              <a:rPr lang="en-US" altLang="zh-CN" sz="1400" dirty="0">
                <a:sym typeface="+mn-ea"/>
              </a:rPr>
              <a:t>/V</a:t>
            </a:r>
            <a:r>
              <a:rPr lang="en-US" altLang="zh-CN" sz="1400" baseline="-25000" dirty="0">
                <a:sym typeface="+mn-ea"/>
              </a:rPr>
              <a:t>2</a:t>
            </a:r>
            <a:endParaRPr lang="zh-CN" altLang="en-US" sz="1400" dirty="0"/>
          </a:p>
          <a:p>
            <a:endParaRPr lang="zh-CN" altLang="en-US" sz="1400" dirty="0"/>
          </a:p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随后在1802年，法国化学家、物理学家盖·吕萨克发现</a:t>
            </a:r>
            <a:r>
              <a:rPr lang="zh-CN" altLang="en-US" sz="1600" dirty="0">
                <a:solidFill>
                  <a:srgbClr val="0070C0"/>
                </a:solidFill>
              </a:rPr>
              <a:t>气体热膨胀定律</a:t>
            </a:r>
            <a:r>
              <a:rPr lang="zh-CN" altLang="en-US" sz="1600" dirty="0">
                <a:solidFill>
                  <a:schemeClr val="tx1"/>
                </a:solidFill>
              </a:rPr>
              <a:t>（即盖·吕萨克定律）：</a:t>
            </a:r>
            <a:r>
              <a:rPr lang="en-US" altLang="zh-CN" sz="1600" dirty="0">
                <a:solidFill>
                  <a:schemeClr val="tx1"/>
                </a:solidFill>
              </a:rPr>
              <a:t>“</a:t>
            </a:r>
            <a:r>
              <a:rPr lang="zh-CN" altLang="en-US" sz="1600" dirty="0">
                <a:solidFill>
                  <a:srgbClr val="0070C0"/>
                </a:solidFill>
              </a:rPr>
              <a:t>压强不变时，一定质量气体的体积跟热力学温度成正比</a:t>
            </a:r>
            <a:r>
              <a:rPr lang="zh-CN" altLang="en-US" sz="1600" dirty="0">
                <a:solidFill>
                  <a:schemeClr val="tx1"/>
                </a:solidFill>
              </a:rPr>
              <a:t>。即</a:t>
            </a:r>
            <a:r>
              <a:rPr lang="en-US" altLang="zh-CN" sz="1600" dirty="0">
                <a:solidFill>
                  <a:schemeClr val="tx1"/>
                </a:solidFill>
              </a:rPr>
              <a:t>V</a:t>
            </a:r>
            <a:r>
              <a:rPr lang="en-US" altLang="zh-CN" sz="1600" baseline="-25000" dirty="0">
                <a:solidFill>
                  <a:schemeClr val="tx1"/>
                </a:solidFill>
              </a:rPr>
              <a:t>1</a:t>
            </a:r>
            <a:r>
              <a:rPr lang="en-US" altLang="zh-CN" sz="1600" dirty="0">
                <a:solidFill>
                  <a:schemeClr val="tx1"/>
                </a:solidFill>
              </a:rPr>
              <a:t>/T</a:t>
            </a:r>
            <a:r>
              <a:rPr lang="en-US" altLang="zh-CN" sz="1600" baseline="-25000" dirty="0">
                <a:solidFill>
                  <a:schemeClr val="tx1"/>
                </a:solidFill>
              </a:rPr>
              <a:t>1</a:t>
            </a:r>
            <a:r>
              <a:rPr lang="en-US" altLang="zh-CN" sz="1600" dirty="0">
                <a:solidFill>
                  <a:schemeClr val="tx1"/>
                </a:solidFill>
              </a:rPr>
              <a:t>=V</a:t>
            </a:r>
            <a:r>
              <a:rPr lang="en-US" altLang="zh-CN" sz="1600" baseline="-25000" dirty="0">
                <a:solidFill>
                  <a:schemeClr val="tx1"/>
                </a:solidFill>
              </a:rPr>
              <a:t>2</a:t>
            </a:r>
            <a:r>
              <a:rPr lang="en-US" altLang="zh-CN" sz="1600" dirty="0">
                <a:solidFill>
                  <a:schemeClr val="tx1"/>
                </a:solidFill>
              </a:rPr>
              <a:t>/T</a:t>
            </a:r>
            <a:r>
              <a:rPr lang="en-US" altLang="zh-CN" sz="1600" baseline="-25000" dirty="0">
                <a:solidFill>
                  <a:schemeClr val="tx1"/>
                </a:solidFill>
              </a:rPr>
              <a:t>2</a:t>
            </a:r>
            <a:r>
              <a:rPr lang="en-US" altLang="zh-CN" sz="1600" dirty="0">
                <a:solidFill>
                  <a:schemeClr val="tx1"/>
                </a:solidFill>
              </a:rPr>
              <a:t>=......=C</a:t>
            </a:r>
            <a:r>
              <a:rPr lang="zh-CN" altLang="en-US" sz="1600" dirty="0">
                <a:solidFill>
                  <a:schemeClr val="tx1"/>
                </a:solidFill>
              </a:rPr>
              <a:t>恒量。</a:t>
            </a:r>
          </a:p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（克拉伯龙则将波义耳定律和盖·吕萨克定律合并起来，提出克拉伯龙方程：</a:t>
            </a:r>
            <a:r>
              <a:rPr lang="en-US" altLang="zh-CN" sz="1600" dirty="0">
                <a:solidFill>
                  <a:schemeClr val="tx1"/>
                </a:solidFill>
              </a:rPr>
              <a:t>P</a:t>
            </a:r>
            <a:r>
              <a:rPr lang="zh-CN" altLang="en-US" sz="1600" dirty="0">
                <a:solidFill>
                  <a:schemeClr val="tx1"/>
                </a:solidFill>
              </a:rPr>
              <a:t>·</a:t>
            </a:r>
            <a:r>
              <a:rPr lang="en-US" altLang="zh-CN" sz="1600" dirty="0">
                <a:solidFill>
                  <a:schemeClr val="tx1"/>
                </a:solidFill>
              </a:rPr>
              <a:t>V=n</a:t>
            </a:r>
            <a:r>
              <a:rPr lang="zh-CN" altLang="en-US" sz="1600" dirty="0">
                <a:solidFill>
                  <a:schemeClr val="tx1"/>
                </a:solidFill>
              </a:rPr>
              <a:t>·</a:t>
            </a:r>
            <a:r>
              <a:rPr lang="en-US" altLang="zh-CN" sz="1600" dirty="0">
                <a:solidFill>
                  <a:schemeClr val="tx1"/>
                </a:solidFill>
              </a:rPr>
              <a:t>R</a:t>
            </a:r>
            <a:r>
              <a:rPr lang="zh-CN" altLang="en-US" sz="1600" dirty="0">
                <a:solidFill>
                  <a:schemeClr val="tx1"/>
                </a:solidFill>
              </a:rPr>
              <a:t>·</a:t>
            </a:r>
            <a:r>
              <a:rPr lang="en-US" altLang="zh-CN" sz="1600" dirty="0">
                <a:solidFill>
                  <a:schemeClr val="tx1"/>
                </a:solidFill>
              </a:rPr>
              <a:t>T</a:t>
            </a:r>
            <a:r>
              <a:rPr lang="zh-CN" altLang="en-US" sz="1600" dirty="0">
                <a:solidFill>
                  <a:schemeClr val="tx1"/>
                </a:solidFill>
              </a:rPr>
              <a:t>。</a:t>
            </a:r>
            <a:r>
              <a:rPr lang="en-US" altLang="zh-CN" sz="1600" dirty="0">
                <a:solidFill>
                  <a:schemeClr val="tx1"/>
                </a:solidFill>
              </a:rPr>
              <a:t>P</a:t>
            </a:r>
            <a:r>
              <a:rPr lang="zh-CN" altLang="en-US" sz="1600" dirty="0">
                <a:solidFill>
                  <a:schemeClr val="tx1"/>
                </a:solidFill>
              </a:rPr>
              <a:t>表示压强、</a:t>
            </a:r>
            <a:r>
              <a:rPr lang="en-US" altLang="zh-CN" sz="1600" dirty="0">
                <a:solidFill>
                  <a:schemeClr val="tx1"/>
                </a:solidFill>
              </a:rPr>
              <a:t>V</a:t>
            </a:r>
            <a:r>
              <a:rPr lang="zh-CN" altLang="en-US" sz="1600" dirty="0">
                <a:solidFill>
                  <a:schemeClr val="tx1"/>
                </a:solidFill>
              </a:rPr>
              <a:t>表示气体体积、</a:t>
            </a:r>
            <a:r>
              <a:rPr lang="en-US" altLang="zh-CN" sz="1600" dirty="0">
                <a:solidFill>
                  <a:schemeClr val="tx1"/>
                </a:solidFill>
              </a:rPr>
              <a:t>n</a:t>
            </a:r>
            <a:r>
              <a:rPr lang="zh-CN" altLang="en-US" sz="1600" dirty="0">
                <a:solidFill>
                  <a:schemeClr val="tx1"/>
                </a:solidFill>
              </a:rPr>
              <a:t>表示物质的量、</a:t>
            </a:r>
            <a:r>
              <a:rPr lang="en-US" altLang="zh-CN" sz="1600" dirty="0">
                <a:solidFill>
                  <a:schemeClr val="tx1"/>
                </a:solidFill>
              </a:rPr>
              <a:t>T</a:t>
            </a:r>
            <a:r>
              <a:rPr lang="zh-CN" altLang="en-US" sz="1600" dirty="0">
                <a:solidFill>
                  <a:schemeClr val="tx1"/>
                </a:solidFill>
              </a:rPr>
              <a:t>表示绝对温度、</a:t>
            </a:r>
            <a:r>
              <a:rPr lang="en-US" altLang="zh-CN" sz="1600" dirty="0">
                <a:solidFill>
                  <a:schemeClr val="tx1"/>
                </a:solidFill>
              </a:rPr>
              <a:t>R</a:t>
            </a:r>
            <a:r>
              <a:rPr lang="zh-CN" altLang="en-US" sz="1600" dirty="0">
                <a:solidFill>
                  <a:schemeClr val="tx1"/>
                </a:solidFill>
              </a:rPr>
              <a:t>表示气体常数。）</a:t>
            </a:r>
          </a:p>
          <a:p>
            <a:pPr marL="0" indent="0">
              <a:buNone/>
            </a:pPr>
            <a:r>
              <a:rPr lang="zh-CN" altLang="en-US" sz="1600" dirty="0"/>
              <a:t>              </a:t>
            </a:r>
            <a:endParaRPr lang="zh-CN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498757" y="6293701"/>
            <a:ext cx="364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http://www.shanghaijf.cn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实验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>
                <a:sym typeface="+mn-ea"/>
              </a:rPr>
              <a:t>【实验目的】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利用</a:t>
            </a:r>
            <a:r>
              <a:rPr lang="zh-CN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气体压力传感器                  </a:t>
            </a:r>
            <a:r>
              <a:rPr lang="zh-CN" altLang="en-US">
                <a:sym typeface="+mn-ea"/>
              </a:rPr>
              <a:t>研究气体在不同体积或温度时的压力变化情况。</a:t>
            </a: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【实验原理】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根据</a:t>
            </a:r>
            <a:r>
              <a:rPr lang="zh-CN" altLang="en-US">
                <a:solidFill>
                  <a:schemeClr val="tx1"/>
                </a:solidFill>
              </a:rPr>
              <a:t>波义耳定律和盖·吕萨克定律，气体的体积与压强成反比，而气体的体积与温度成正比</a:t>
            </a:r>
            <a:r>
              <a:rPr lang="zh-CN" altLang="en-US"/>
              <a:t>。</a:t>
            </a:r>
            <a:r>
              <a:rPr lang="zh-CN" altLang="en-US" u="sng">
                <a:solidFill>
                  <a:srgbClr val="0070C0"/>
                </a:solidFill>
              </a:rPr>
              <a:t>本实验分别通过改变气体的体积和温度，来验证气体的压强与体积和温度的关系</a:t>
            </a:r>
            <a:r>
              <a:rPr lang="zh-CN" altLang="en-US"/>
              <a:t>。</a:t>
            </a: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【实验仪器和药品】</a:t>
            </a:r>
          </a:p>
          <a:p>
            <a:pPr marL="0" indent="0">
              <a:buNone/>
            </a:pPr>
            <a:r>
              <a:rPr lang="zh-CN" altLang="en-US" u="sng">
                <a:solidFill>
                  <a:srgbClr val="0070C0"/>
                </a:solidFill>
              </a:rPr>
              <a:t>气体压力传感器、温度传感器、</a:t>
            </a:r>
            <a:r>
              <a:rPr lang="zh-CN" altLang="en-US" u="sng">
                <a:solidFill>
                  <a:srgbClr val="0070C0"/>
                </a:solidFill>
                <a:sym typeface="+mn-ea"/>
              </a:rPr>
              <a:t>计算机及相应配套软件</a:t>
            </a:r>
            <a:r>
              <a:rPr lang="zh-CN" altLang="en-US">
                <a:sym typeface="+mn-ea"/>
              </a:rPr>
              <a:t>、烧杯、锥形瓶、水。</a:t>
            </a: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25" y="1460500"/>
            <a:ext cx="1141095" cy="866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98757" y="6293701"/>
            <a:ext cx="364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http://www.shanghaijf.cn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+mn-ea"/>
              </a:rPr>
              <a:t>实验步骤</a:t>
            </a:r>
            <a:endParaRPr lang="zh-CN" altLang="en-US" b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205" y="947420"/>
            <a:ext cx="2593340" cy="3625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190" y="941070"/>
            <a:ext cx="2569210" cy="36404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418080" y="4617720"/>
            <a:ext cx="74930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/>
              <a:t>图</a:t>
            </a:r>
            <a:r>
              <a:rPr lang="en-US" altLang="zh-CN" sz="1000" b="1"/>
              <a:t>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19445" y="4592955"/>
            <a:ext cx="82359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/>
              <a:t>图</a:t>
            </a:r>
            <a:r>
              <a:rPr lang="en-US" altLang="zh-CN" sz="1000" b="1"/>
              <a:t>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1355" y="5071110"/>
            <a:ext cx="7878445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</a:t>
            </a:r>
            <a:r>
              <a:rPr lang="zh-CN" altLang="en-US" b="1"/>
              <a:t>①</a:t>
            </a:r>
            <a:r>
              <a:rPr lang="zh-CN" altLang="en-US"/>
              <a:t>将实验装置如图</a:t>
            </a:r>
            <a:r>
              <a:rPr lang="en-US" altLang="zh-CN"/>
              <a:t>1</a:t>
            </a:r>
            <a:r>
              <a:rPr lang="zh-CN" altLang="en-US"/>
              <a:t>安装连接好，实验前可检验装置的气密性，塑料针筒内量取</a:t>
            </a:r>
            <a:r>
              <a:rPr lang="en-US" altLang="zh-CN"/>
              <a:t>20ml</a:t>
            </a:r>
            <a:r>
              <a:rPr lang="zh-CN" altLang="en-US"/>
              <a:t>水。</a:t>
            </a:r>
            <a:r>
              <a:rPr lang="en-US" altLang="zh-CN"/>
              <a:t>GD</a:t>
            </a:r>
            <a:r>
              <a:rPr lang="zh-CN" altLang="en-US" b="1">
                <a:solidFill>
                  <a:srgbClr val="0070C0"/>
                </a:solidFill>
              </a:rPr>
              <a:t>无线气体压力传感器</a:t>
            </a:r>
            <a:r>
              <a:rPr lang="zh-CN" altLang="en-US"/>
              <a:t>通过蓝牙连接</a:t>
            </a:r>
            <a:r>
              <a:rPr lang="en-US" altLang="zh-CN">
                <a:solidFill>
                  <a:srgbClr val="0070C0"/>
                </a:solidFill>
              </a:rPr>
              <a:t>GA4</a:t>
            </a:r>
            <a:r>
              <a:rPr lang="zh-CN" altLang="en-US">
                <a:solidFill>
                  <a:srgbClr val="0070C0"/>
                </a:solidFill>
              </a:rPr>
              <a:t>软件</a:t>
            </a:r>
            <a:r>
              <a:rPr lang="zh-CN" altLang="en-US"/>
              <a:t>（有需要可校准），连接成功后气体压力传感器</a:t>
            </a:r>
            <a:r>
              <a:rPr lang="zh-CN" altLang="en-US" b="1">
                <a:solidFill>
                  <a:srgbClr val="0070C0"/>
                </a:solidFill>
              </a:rPr>
              <a:t>绿灯闪烁</a:t>
            </a:r>
            <a:r>
              <a:rPr lang="zh-CN" altLang="en-US"/>
              <a:t>。此时可点击采集，打开开关阀，将针筒内的水缓慢注入锥形瓶中，直至针筒内水完全注入锥形瓶，关闭开关阀，点击停止采集。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8757" y="6293701"/>
            <a:ext cx="364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http://www.shanghaijf.cn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90" y="624840"/>
            <a:ext cx="2607945" cy="40976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325" y="619760"/>
            <a:ext cx="2691765" cy="40792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69820" y="4774565"/>
            <a:ext cx="118491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/>
              <a:t>图</a:t>
            </a:r>
            <a:r>
              <a:rPr lang="en-US" altLang="zh-CN" sz="1000" b="1"/>
              <a:t>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74055" y="4770120"/>
            <a:ext cx="118491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/>
              <a:t>图</a:t>
            </a:r>
            <a:r>
              <a:rPr lang="en-US" altLang="zh-CN" sz="1000" b="1"/>
              <a:t>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0585" y="5284470"/>
            <a:ext cx="75323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</a:t>
            </a:r>
            <a:r>
              <a:rPr lang="zh-CN" altLang="en-US" b="1"/>
              <a:t>②</a:t>
            </a:r>
            <a:r>
              <a:rPr lang="zh-CN" altLang="en-US"/>
              <a:t>将实验装置如图</a:t>
            </a:r>
            <a:r>
              <a:rPr lang="en-US" altLang="zh-CN"/>
              <a:t>3</a:t>
            </a:r>
            <a:r>
              <a:rPr lang="zh-CN" altLang="en-US"/>
              <a:t>安装连接好，实验前可检查气体气密性。</a:t>
            </a:r>
            <a:r>
              <a:rPr lang="en-US" altLang="zh-CN">
                <a:sym typeface="+mn-ea"/>
              </a:rPr>
              <a:t>GD</a:t>
            </a:r>
            <a:r>
              <a:rPr lang="zh-CN" altLang="en-US" b="1">
                <a:solidFill>
                  <a:srgbClr val="0070C0"/>
                </a:solidFill>
                <a:sym typeface="+mn-ea"/>
              </a:rPr>
              <a:t>无线气体压力传感器</a:t>
            </a:r>
            <a:r>
              <a:rPr lang="zh-CN" altLang="en-US">
                <a:sym typeface="+mn-ea"/>
              </a:rPr>
              <a:t>与</a:t>
            </a:r>
            <a:r>
              <a:rPr lang="en-US" altLang="zh-CN">
                <a:sym typeface="+mn-ea"/>
              </a:rPr>
              <a:t>GD</a:t>
            </a:r>
            <a:r>
              <a:rPr lang="zh-CN" altLang="en-US" b="1">
                <a:solidFill>
                  <a:srgbClr val="0070C0"/>
                </a:solidFill>
                <a:sym typeface="+mn-ea"/>
              </a:rPr>
              <a:t>无线温度传感器</a:t>
            </a:r>
            <a:r>
              <a:rPr lang="zh-CN" altLang="en-US">
                <a:sym typeface="+mn-ea"/>
              </a:rPr>
              <a:t>连接</a:t>
            </a:r>
            <a:r>
              <a:rPr lang="en-US" altLang="zh-CN" b="1">
                <a:solidFill>
                  <a:srgbClr val="0070C0"/>
                </a:solidFill>
                <a:sym typeface="+mn-ea"/>
              </a:rPr>
              <a:t>GA4</a:t>
            </a:r>
            <a:r>
              <a:rPr lang="zh-CN" altLang="en-US" b="1">
                <a:solidFill>
                  <a:srgbClr val="0070C0"/>
                </a:solidFill>
                <a:sym typeface="+mn-ea"/>
              </a:rPr>
              <a:t>软件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（无线软件）</a:t>
            </a:r>
            <a:r>
              <a:rPr lang="zh-CN" altLang="en-US">
                <a:sym typeface="+mn-ea"/>
              </a:rPr>
              <a:t>。点击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采集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按键，往烧杯内缓慢注入</a:t>
            </a:r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℃的水，数据采集完毕后停止采集。</a:t>
            </a:r>
            <a:endParaRPr lang="en-US" altLang="zh-CN">
              <a:sym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8757" y="6293701"/>
            <a:ext cx="364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http://www.shanghaijf.cn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+mn-ea"/>
              </a:rPr>
              <a:t>结果与分析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37565" y="5951855"/>
            <a:ext cx="76974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结论</a:t>
            </a:r>
            <a:r>
              <a:rPr lang="en-US" altLang="zh-CN" b="1" dirty="0">
                <a:solidFill>
                  <a:srgbClr val="C00000"/>
                </a:solidFill>
              </a:rPr>
              <a:t>1</a:t>
            </a:r>
            <a:r>
              <a:rPr lang="zh-CN" altLang="en-US" b="1" dirty="0"/>
              <a:t>：温度一定时，随着水注入锥形瓶，瓶内气体体积减少，压强变大，</a:t>
            </a:r>
            <a:r>
              <a:rPr lang="zh-CN" altLang="en-US" b="1" u="sng" dirty="0">
                <a:solidFill>
                  <a:srgbClr val="0070C0"/>
                </a:solidFill>
              </a:rPr>
              <a:t>从而得出：温度一定时，气体的压强随体积的减小而增大</a:t>
            </a:r>
            <a:r>
              <a:rPr lang="zh-CN" altLang="en-US" b="1" dirty="0"/>
              <a:t>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23265" y="861695"/>
            <a:ext cx="7707630" cy="5036820"/>
            <a:chOff x="723265" y="861695"/>
            <a:chExt cx="7707630" cy="50368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265" y="861695"/>
              <a:ext cx="7707630" cy="5036820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1858962" y="3113088"/>
              <a:ext cx="5699125" cy="1567497"/>
              <a:chOff x="1858962" y="3113088"/>
              <a:chExt cx="5699125" cy="1567497"/>
            </a:xfrm>
          </p:grpSpPr>
          <p:sp>
            <p:nvSpPr>
              <p:cNvPr id="4" name="右大括号 3"/>
              <p:cNvSpPr/>
              <p:nvPr/>
            </p:nvSpPr>
            <p:spPr>
              <a:xfrm rot="5400000">
                <a:off x="2331720" y="3815080"/>
                <a:ext cx="140970" cy="1086485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998345" y="4436745"/>
                <a:ext cx="856615" cy="243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/>
                  <a:t>注入</a:t>
                </a:r>
                <a:r>
                  <a:rPr lang="en-US" altLang="zh-CN" sz="1000"/>
                  <a:t>5ml</a:t>
                </a:r>
                <a:r>
                  <a:rPr lang="zh-CN" altLang="en-US" sz="1000"/>
                  <a:t>水</a:t>
                </a:r>
              </a:p>
            </p:txBody>
          </p:sp>
          <p:sp>
            <p:nvSpPr>
              <p:cNvPr id="8" name="右大括号 7"/>
              <p:cNvSpPr/>
              <p:nvPr/>
            </p:nvSpPr>
            <p:spPr>
              <a:xfrm rot="5400000">
                <a:off x="3825240" y="3448050"/>
                <a:ext cx="140970" cy="1086485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483610" y="4086225"/>
                <a:ext cx="856615" cy="243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/>
                  <a:t>注入</a:t>
                </a:r>
                <a:r>
                  <a:rPr lang="en-US" altLang="zh-CN" sz="1000"/>
                  <a:t>10ml</a:t>
                </a:r>
                <a:r>
                  <a:rPr lang="zh-CN" altLang="en-US" sz="1000"/>
                  <a:t>水</a:t>
                </a:r>
              </a:p>
            </p:txBody>
          </p:sp>
          <p:sp>
            <p:nvSpPr>
              <p:cNvPr id="10" name="右大括号 9"/>
              <p:cNvSpPr/>
              <p:nvPr/>
            </p:nvSpPr>
            <p:spPr>
              <a:xfrm rot="5400000">
                <a:off x="5368290" y="3048635"/>
                <a:ext cx="140970" cy="1086485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059045" y="3669665"/>
                <a:ext cx="856615" cy="243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/>
                  <a:t>注入</a:t>
                </a:r>
                <a:r>
                  <a:rPr lang="en-US" altLang="zh-CN" sz="1000"/>
                  <a:t>15ml</a:t>
                </a:r>
                <a:r>
                  <a:rPr lang="zh-CN" altLang="en-US" sz="1000"/>
                  <a:t>水</a:t>
                </a:r>
              </a:p>
            </p:txBody>
          </p:sp>
          <p:sp>
            <p:nvSpPr>
              <p:cNvPr id="12" name="右大括号 11"/>
              <p:cNvSpPr/>
              <p:nvPr/>
            </p:nvSpPr>
            <p:spPr>
              <a:xfrm rot="5400000">
                <a:off x="6944360" y="2640330"/>
                <a:ext cx="140970" cy="1086485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618605" y="3261360"/>
                <a:ext cx="856615" cy="243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/>
                  <a:t>注入</a:t>
                </a:r>
                <a:r>
                  <a:rPr lang="en-US" altLang="zh-CN" sz="1000" dirty="0"/>
                  <a:t>20ml</a:t>
                </a:r>
                <a:r>
                  <a:rPr lang="zh-CN" altLang="en-US" sz="1000" dirty="0"/>
                  <a:t>水</a:t>
                </a: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5735466" y="6488668"/>
            <a:ext cx="364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http://www.shanghaijf.cn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00125" y="5930265"/>
            <a:ext cx="582676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  <a:sym typeface="+mn-ea"/>
              </a:rPr>
              <a:t>结论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2</a:t>
            </a:r>
            <a:r>
              <a:rPr lang="zh-CN" altLang="en-US" b="1">
                <a:sym typeface="+mn-ea"/>
              </a:rPr>
              <a:t>：</a:t>
            </a:r>
            <a:r>
              <a:rPr lang="zh-CN" altLang="en-US" b="1" u="sng">
                <a:solidFill>
                  <a:srgbClr val="0070C0"/>
                </a:solidFill>
                <a:sym typeface="+mn-ea"/>
              </a:rPr>
              <a:t>气体体积一定的情况下，温度升高，压强越大。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10" y="447675"/>
            <a:ext cx="8167370" cy="5345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8757" y="6293701"/>
            <a:ext cx="364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http://www.shanghaijf.cn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5758" y="1622425"/>
            <a:ext cx="8207375" cy="960438"/>
          </a:xfrm>
        </p:spPr>
        <p:txBody>
          <a:bodyPr/>
          <a:lstStyle/>
          <a:p>
            <a:pPr algn="ctr"/>
            <a:r>
              <a:rPr lang="zh-CN" altLang="en-US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重大意义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1690" y="2675255"/>
            <a:ext cx="6668135" cy="2169160"/>
          </a:xfrm>
        </p:spPr>
        <p:txBody>
          <a:bodyPr/>
          <a:lstStyle/>
          <a:p>
            <a:pPr algn="just"/>
            <a:r>
              <a:rPr lang="zh-CN" altLang="en-US"/>
              <a:t>波义耳定律，是第一个描述气体运动的数量公式，为气体的量化研究和化学分析奠定了基础。该定律是学习化学的基础，学生在学习化学之初都要学习它。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8757" y="6293701"/>
            <a:ext cx="364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http://www.shanghaijf.cn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培训讲座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00"/>
      </a:accent1>
      <a:accent2>
        <a:srgbClr val="FF8A15"/>
      </a:accent2>
      <a:accent3>
        <a:srgbClr val="FFFFFF"/>
      </a:accent3>
      <a:accent4>
        <a:srgbClr val="000000"/>
      </a:accent4>
      <a:accent5>
        <a:srgbClr val="FFE2AA"/>
      </a:accent5>
      <a:accent6>
        <a:srgbClr val="E57B12"/>
      </a:accent6>
      <a:hlink>
        <a:srgbClr val="463900"/>
      </a:hlink>
      <a:folHlink>
        <a:srgbClr val="FFF0A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57B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663</Words>
  <Application>Microsoft Office PowerPoint</Application>
  <PresentationFormat>全屏显示(4:3)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培训讲座</vt:lpstr>
      <vt:lpstr>使用威尼尔手持设备验证波义尔定律</vt:lpstr>
      <vt:lpstr>前言</vt:lpstr>
      <vt:lpstr>实验</vt:lpstr>
      <vt:lpstr>实验步骤</vt:lpstr>
      <vt:lpstr>PowerPoint 演示文稿</vt:lpstr>
      <vt:lpstr>结果与分析</vt:lpstr>
      <vt:lpstr>PowerPoint 演示文稿</vt:lpstr>
      <vt:lpstr>重大意义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jf-zy</cp:lastModifiedBy>
  <cp:revision>27</cp:revision>
  <dcterms:created xsi:type="dcterms:W3CDTF">2020-03-04T01:01:00Z</dcterms:created>
  <dcterms:modified xsi:type="dcterms:W3CDTF">2020-03-23T08:01:46Z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